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5" r:id="rId4"/>
    <p:sldId id="259" r:id="rId5"/>
    <p:sldId id="263" r:id="rId6"/>
    <p:sldId id="264" r:id="rId7"/>
    <p:sldId id="262" r:id="rId8"/>
    <p:sldId id="261" r:id="rId9"/>
    <p:sldId id="283" r:id="rId10"/>
    <p:sldId id="260" r:id="rId11"/>
    <p:sldId id="267" r:id="rId12"/>
    <p:sldId id="282" r:id="rId13"/>
    <p:sldId id="273" r:id="rId14"/>
    <p:sldId id="272" r:id="rId15"/>
    <p:sldId id="271" r:id="rId16"/>
    <p:sldId id="270" r:id="rId17"/>
    <p:sldId id="276" r:id="rId18"/>
    <p:sldId id="281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E9BF2-1EF6-4200-93EA-7663CC8809EC}" type="datetimeFigureOut">
              <a:rPr lang="zh-CN" altLang="en-US" smtClean="0"/>
              <a:t>2017/4/8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0E88E-E061-4D2C-9EA4-167D779A42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89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总的来说比赛要完成小车硬件的制作和外观设计，分工合作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0E88E-E061-4D2C-9EA4-167D779A425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341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gray">
          <a:xfrm>
            <a:off x="0" y="2975020"/>
            <a:ext cx="9144001" cy="2833352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8" name="矩形 7"/>
          <p:cNvSpPr/>
          <p:nvPr userDrawn="1"/>
        </p:nvSpPr>
        <p:spPr bwMode="black">
          <a:xfrm>
            <a:off x="0" y="3193798"/>
            <a:ext cx="9144001" cy="23949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BBA3-F605-42ED-9A55-3FAB363196C5}" type="datetimeFigureOut">
              <a:rPr lang="zh-CN" altLang="en-US" smtClean="0"/>
              <a:t>2017/4/8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0AA6A-7D23-44C0-B87F-8DE1682BC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61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BBA3-F605-42ED-9A55-3FAB363196C5}" type="datetimeFigureOut">
              <a:rPr lang="zh-CN" altLang="en-US" smtClean="0"/>
              <a:t>2017/4/8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0AA6A-7D23-44C0-B87F-8DE1682BC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47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BBA3-F605-42ED-9A55-3FAB363196C5}" type="datetimeFigureOut">
              <a:rPr lang="zh-CN" altLang="en-US" smtClean="0"/>
              <a:t>2017/4/8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0AA6A-7D23-44C0-B87F-8DE1682BC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253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BBA3-F605-42ED-9A55-3FAB363196C5}" type="datetimeFigureOut">
              <a:rPr lang="zh-CN" altLang="en-US" smtClean="0"/>
              <a:t>2017/4/8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0AA6A-7D23-44C0-B87F-8DE1682BC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431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BBA3-F605-42ED-9A55-3FAB363196C5}" type="datetimeFigureOut">
              <a:rPr lang="zh-CN" altLang="en-US" smtClean="0"/>
              <a:t>2017/4/8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0AA6A-7D23-44C0-B87F-8DE1682BC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185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BBA3-F605-42ED-9A55-3FAB363196C5}" type="datetimeFigureOut">
              <a:rPr lang="zh-CN" altLang="en-US" smtClean="0"/>
              <a:t>2017/4/8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0AA6A-7D23-44C0-B87F-8DE1682BC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72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BBA3-F605-42ED-9A55-3FAB363196C5}" type="datetimeFigureOut">
              <a:rPr lang="zh-CN" altLang="en-US" smtClean="0"/>
              <a:t>2017/4/8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0AA6A-7D23-44C0-B87F-8DE1682BC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0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BBA3-F605-42ED-9A55-3FAB363196C5}" type="datetimeFigureOut">
              <a:rPr lang="zh-CN" altLang="en-US" smtClean="0"/>
              <a:t>2017/4/8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0AA6A-7D23-44C0-B87F-8DE1682BC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43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BBA3-F605-42ED-9A55-3FAB363196C5}" type="datetimeFigureOut">
              <a:rPr lang="zh-CN" altLang="en-US" smtClean="0"/>
              <a:t>2017/4/8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0AA6A-7D23-44C0-B87F-8DE1682BC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703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BBA3-F605-42ED-9A55-3FAB363196C5}" type="datetimeFigureOut">
              <a:rPr lang="zh-CN" altLang="en-US" smtClean="0"/>
              <a:t>2017/4/8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0AA6A-7D23-44C0-B87F-8DE1682BC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714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BBA3-F605-42ED-9A55-3FAB363196C5}" type="datetimeFigureOut">
              <a:rPr lang="zh-CN" altLang="en-US" smtClean="0"/>
              <a:t>2017/4/8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0AA6A-7D23-44C0-B87F-8DE1682BC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695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FBBA3-F605-42ED-9A55-3FAB363196C5}" type="datetimeFigureOut">
              <a:rPr lang="zh-CN" altLang="en-US" smtClean="0"/>
              <a:t>2017/4/8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0AA6A-7D23-44C0-B87F-8DE1682BC96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218" y="365126"/>
            <a:ext cx="6035563" cy="60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785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92D05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3dzao.cn/activity/singlepage?pageName=Intelligencecardesign-second&amp;ispreview=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46810" y="3588327"/>
            <a:ext cx="8267700" cy="1570327"/>
          </a:xfrm>
        </p:spPr>
        <p:txBody>
          <a:bodyPr>
            <a:noAutofit/>
          </a:bodyPr>
          <a:lstStyle/>
          <a:p>
            <a:r>
              <a:rPr lang="zh-CN" altLang="en-US" sz="6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第八届智能机器人大赛</a:t>
            </a:r>
            <a:b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dirty="0"/>
              <a:t>比赛动员会</a:t>
            </a:r>
            <a:endParaRPr lang="zh-CN" altLang="en-US" sz="3600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1388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评分标准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878787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>
                <a:solidFill>
                  <a:srgbClr val="FFC000"/>
                </a:solidFill>
              </a:rPr>
              <a:t>速度部分成绩：</a:t>
            </a:r>
            <a:endParaRPr lang="en-US" altLang="zh-CN" sz="2800" dirty="0">
              <a:solidFill>
                <a:srgbClr val="FFC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FFC000"/>
                </a:solidFill>
              </a:rPr>
              <a:t>	</a:t>
            </a:r>
            <a:r>
              <a:rPr lang="zh-CN" altLang="en-US" sz="2900" dirty="0"/>
              <a:t>速度成绩以用时时间排名，用时越短成绩越高</a:t>
            </a:r>
            <a:endParaRPr lang="en-US" altLang="zh-CN" sz="29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/>
              <a:t>	</a:t>
            </a:r>
            <a:r>
              <a:rPr lang="zh-CN" altLang="zh-CN" sz="2800" dirty="0"/>
              <a:t>如有</a:t>
            </a:r>
            <a:r>
              <a:rPr lang="zh-CN" altLang="en-US" sz="2800" dirty="0"/>
              <a:t>车</a:t>
            </a:r>
            <a:r>
              <a:rPr lang="zh-CN" altLang="zh-CN" sz="2800" dirty="0"/>
              <a:t>冲出跑道等情况发生，参赛者可以把自己</a:t>
            </a:r>
            <a:r>
              <a:rPr lang="en-US" altLang="zh-CN" sz="2800" dirty="0"/>
              <a:t> 	</a:t>
            </a:r>
            <a:r>
              <a:rPr lang="zh-CN" altLang="zh-CN" sz="2800" dirty="0"/>
              <a:t>的机器人放回</a:t>
            </a:r>
            <a:r>
              <a:rPr lang="en-US" altLang="zh-CN" sz="2800" dirty="0"/>
              <a:t>	</a:t>
            </a:r>
            <a:r>
              <a:rPr lang="zh-CN" altLang="zh-CN" sz="2800" dirty="0"/>
              <a:t>原位继续比赛，但需要罚时</a:t>
            </a:r>
            <a:r>
              <a:rPr lang="en-US" altLang="zh-CN" sz="2800" dirty="0"/>
              <a:t>5s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>
                <a:solidFill>
                  <a:srgbClr val="FFC000"/>
                </a:solidFill>
              </a:rPr>
              <a:t> 外观部分成绩：</a:t>
            </a:r>
            <a:endParaRPr lang="en-US" altLang="zh-CN" sz="2800" dirty="0">
              <a:solidFill>
                <a:srgbClr val="FFC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FFC000"/>
                </a:solidFill>
              </a:rPr>
              <a:t>	</a:t>
            </a:r>
            <a:r>
              <a:rPr lang="zh-CN" altLang="en-US" sz="2800" dirty="0"/>
              <a:t>网络投票</a:t>
            </a:r>
            <a:r>
              <a:rPr lang="en-US" altLang="zh-CN" sz="2800" dirty="0"/>
              <a:t>60%   </a:t>
            </a:r>
            <a:r>
              <a:rPr lang="zh-CN" altLang="en-US" sz="2800" dirty="0"/>
              <a:t>专家评审</a:t>
            </a:r>
            <a:r>
              <a:rPr lang="en-US" altLang="zh-CN" sz="2800" dirty="0"/>
              <a:t>40%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/>
              <a:t>	</a:t>
            </a:r>
            <a:r>
              <a:rPr lang="zh-CN" altLang="en-US" sz="2800" dirty="0">
                <a:hlinkClick r:id="rId2"/>
              </a:rPr>
              <a:t>外观比赛网址</a:t>
            </a:r>
            <a:endParaRPr lang="en-US" altLang="zh-CN" sz="28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28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69012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5523" y="258185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/>
              <a:t>往届比赛情况</a:t>
            </a:r>
          </a:p>
        </p:txBody>
      </p:sp>
    </p:spTree>
    <p:extLst>
      <p:ext uri="{BB962C8B-B14F-4D97-AF65-F5344CB8AC3E}">
        <p14:creationId xmlns:p14="http://schemas.microsoft.com/office/powerpoint/2010/main" val="59680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往届赛道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0164" y="481735"/>
            <a:ext cx="5085581" cy="595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37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059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2015</a:t>
            </a:r>
            <a:r>
              <a:rPr lang="zh-CN" altLang="en-US" dirty="0"/>
              <a:t>赛道</a:t>
            </a:r>
            <a:br>
              <a:rPr lang="en-US" altLang="zh-CN" dirty="0"/>
            </a:br>
            <a:r>
              <a:rPr lang="zh-CN" altLang="en-US" dirty="0"/>
              <a:t>实物图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69066" y="1393013"/>
            <a:ext cx="6167321" cy="4111547"/>
          </a:xfrm>
        </p:spPr>
      </p:pic>
    </p:spTree>
    <p:extLst>
      <p:ext uri="{BB962C8B-B14F-4D97-AF65-F5344CB8AC3E}">
        <p14:creationId xmlns:p14="http://schemas.microsoft.com/office/powerpoint/2010/main" val="2432631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79" y="810883"/>
            <a:ext cx="8023241" cy="5348827"/>
          </a:xfrm>
        </p:spPr>
      </p:pic>
    </p:spTree>
    <p:extLst>
      <p:ext uri="{BB962C8B-B14F-4D97-AF65-F5344CB8AC3E}">
        <p14:creationId xmlns:p14="http://schemas.microsoft.com/office/powerpoint/2010/main" val="556826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09" y="897148"/>
            <a:ext cx="8023241" cy="5348827"/>
          </a:xfrm>
        </p:spPr>
      </p:pic>
    </p:spTree>
    <p:extLst>
      <p:ext uri="{BB962C8B-B14F-4D97-AF65-F5344CB8AC3E}">
        <p14:creationId xmlns:p14="http://schemas.microsoft.com/office/powerpoint/2010/main" val="2255765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9" y="793630"/>
            <a:ext cx="7997361" cy="5331574"/>
          </a:xfrm>
        </p:spPr>
      </p:pic>
    </p:spTree>
    <p:extLst>
      <p:ext uri="{BB962C8B-B14F-4D97-AF65-F5344CB8AC3E}">
        <p14:creationId xmlns:p14="http://schemas.microsoft.com/office/powerpoint/2010/main" val="416264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09" y="586596"/>
            <a:ext cx="7120982" cy="5279816"/>
          </a:xfrm>
        </p:spPr>
      </p:pic>
    </p:spTree>
    <p:extLst>
      <p:ext uri="{BB962C8B-B14F-4D97-AF65-F5344CB8AC3E}">
        <p14:creationId xmlns:p14="http://schemas.microsoft.com/office/powerpoint/2010/main" val="388260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49" y="36753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/>
              <a:t>器件选择</a:t>
            </a:r>
          </a:p>
        </p:txBody>
      </p:sp>
      <p:sp>
        <p:nvSpPr>
          <p:cNvPr id="4" name="矩形 3"/>
          <p:cNvSpPr/>
          <p:nvPr/>
        </p:nvSpPr>
        <p:spPr>
          <a:xfrm>
            <a:off x="6295525" y="304947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赛道传感器</a:t>
            </a:r>
          </a:p>
        </p:txBody>
      </p:sp>
      <p:sp>
        <p:nvSpPr>
          <p:cNvPr id="5" name="矩形 4"/>
          <p:cNvSpPr/>
          <p:nvPr/>
        </p:nvSpPr>
        <p:spPr>
          <a:xfrm>
            <a:off x="4114799" y="474536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电机和驱动器</a:t>
            </a:r>
          </a:p>
        </p:txBody>
      </p:sp>
      <p:sp>
        <p:nvSpPr>
          <p:cNvPr id="7" name="矩形 6"/>
          <p:cNvSpPr/>
          <p:nvPr/>
        </p:nvSpPr>
        <p:spPr>
          <a:xfrm>
            <a:off x="1934073" y="304947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电池和降压稳压器</a:t>
            </a:r>
          </a:p>
        </p:txBody>
      </p:sp>
      <p:sp>
        <p:nvSpPr>
          <p:cNvPr id="8" name="矩形 7"/>
          <p:cNvSpPr/>
          <p:nvPr/>
        </p:nvSpPr>
        <p:spPr>
          <a:xfrm>
            <a:off x="4114799" y="304947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控制器</a:t>
            </a:r>
          </a:p>
        </p:txBody>
      </p:sp>
      <p:sp>
        <p:nvSpPr>
          <p:cNvPr id="9" name="矩形 8"/>
          <p:cNvSpPr/>
          <p:nvPr/>
        </p:nvSpPr>
        <p:spPr>
          <a:xfrm>
            <a:off x="4114799" y="157508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车身配件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28649" y="6000750"/>
            <a:ext cx="6304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以上器件可由协会统一代购，也可自己购买符合要求的器件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28649" y="6401582"/>
            <a:ext cx="624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如果协会全部代购器材，预收</a:t>
            </a:r>
            <a:r>
              <a:rPr lang="en-US" altLang="zh-CN" dirty="0"/>
              <a:t>150</a:t>
            </a:r>
            <a:r>
              <a:rPr lang="zh-CN" altLang="en-US" dirty="0"/>
              <a:t>元每组，购买后多退少补</a:t>
            </a:r>
          </a:p>
        </p:txBody>
      </p:sp>
    </p:spTree>
    <p:extLst>
      <p:ext uri="{BB962C8B-B14F-4D97-AF65-F5344CB8AC3E}">
        <p14:creationId xmlns:p14="http://schemas.microsoft.com/office/powerpoint/2010/main" val="75224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49" y="583189"/>
            <a:ext cx="7886700" cy="1325563"/>
          </a:xfrm>
        </p:spPr>
        <p:txBody>
          <a:bodyPr/>
          <a:lstStyle/>
          <a:p>
            <a:pPr algn="ctr"/>
            <a:r>
              <a:rPr lang="zh-CN" altLang="en-US" dirty="0"/>
              <a:t>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59043" y="1908752"/>
            <a:ext cx="6425912" cy="4351338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2800" dirty="0"/>
              <a:t>比赛规则和评分标准</a:t>
            </a:r>
            <a:endParaRPr lang="en-US" altLang="zh-CN" sz="2800" dirty="0"/>
          </a:p>
          <a:p>
            <a:pPr>
              <a:lnSpc>
                <a:spcPct val="250000"/>
              </a:lnSpc>
            </a:pPr>
            <a:r>
              <a:rPr lang="zh-CN" altLang="en-US" sz="2800" dirty="0"/>
              <a:t>往届比赛情况</a:t>
            </a:r>
            <a:endParaRPr lang="en-US" altLang="zh-CN" sz="2800" dirty="0"/>
          </a:p>
          <a:p>
            <a:pPr>
              <a:lnSpc>
                <a:spcPct val="250000"/>
              </a:lnSpc>
            </a:pPr>
            <a:r>
              <a:rPr lang="zh-CN" altLang="en-US" sz="2800" dirty="0"/>
              <a:t>器件选择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770079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6359" y="270654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/>
              <a:t>比赛介绍</a:t>
            </a:r>
          </a:p>
        </p:txBody>
      </p:sp>
    </p:spTree>
    <p:extLst>
      <p:ext uri="{BB962C8B-B14F-4D97-AF65-F5344CB8AC3E}">
        <p14:creationId xmlns:p14="http://schemas.microsoft.com/office/powerpoint/2010/main" val="86667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0124" y="572510"/>
            <a:ext cx="7143751" cy="1325563"/>
          </a:xfrm>
        </p:spPr>
        <p:txBody>
          <a:bodyPr/>
          <a:lstStyle/>
          <a:p>
            <a:r>
              <a:rPr lang="zh-CN" altLang="en-US" dirty="0"/>
              <a:t>比赛要完成什么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0125" y="1898073"/>
            <a:ext cx="7143750" cy="440574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比赛要求参赛队员制作一个智能巡线车，小车启动后能够自主沿着黑线跑完跑整个赛道。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制作的巡线车必须进行外观设计，使用</a:t>
            </a:r>
            <a:r>
              <a:rPr lang="en-US" altLang="zh-CN" dirty="0"/>
              <a:t>3D</a:t>
            </a:r>
            <a:r>
              <a:rPr lang="zh-CN" altLang="en-US" dirty="0"/>
              <a:t>建模的方法设计外壳，并上传到</a:t>
            </a:r>
            <a:r>
              <a:rPr lang="en-US" altLang="zh-CN" dirty="0"/>
              <a:t>3D</a:t>
            </a:r>
            <a:r>
              <a:rPr lang="zh-CN" altLang="en-US" dirty="0"/>
              <a:t>客的活动网页。</a:t>
            </a:r>
          </a:p>
        </p:txBody>
      </p:sp>
    </p:spTree>
    <p:extLst>
      <p:ext uri="{BB962C8B-B14F-4D97-AF65-F5344CB8AC3E}">
        <p14:creationId xmlns:p14="http://schemas.microsoft.com/office/powerpoint/2010/main" val="9358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活动安排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报名截至时间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30</a:t>
            </a:r>
            <a:r>
              <a:rPr lang="zh-CN" altLang="en-US" dirty="0"/>
              <a:t>日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</a:t>
            </a:r>
            <a:r>
              <a:rPr lang="en-US" altLang="zh-CN" dirty="0"/>
              <a:t>~5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/>
              <a:t>日：比赛培训，作品制作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16</a:t>
            </a:r>
            <a:r>
              <a:rPr lang="zh-CN" altLang="en-US" dirty="0"/>
              <a:t>日</a:t>
            </a:r>
            <a:r>
              <a:rPr lang="en-US" altLang="zh-CN" dirty="0"/>
              <a:t>~4</a:t>
            </a:r>
            <a:r>
              <a:rPr lang="zh-CN" altLang="en-US" dirty="0"/>
              <a:t>月</a:t>
            </a:r>
            <a:r>
              <a:rPr lang="en-US" altLang="zh-CN" dirty="0"/>
              <a:t>23</a:t>
            </a:r>
            <a:r>
              <a:rPr lang="zh-CN" altLang="en-US" dirty="0"/>
              <a:t>日：上传</a:t>
            </a:r>
            <a:r>
              <a:rPr lang="en-US" altLang="zh-CN" dirty="0"/>
              <a:t>3D</a:t>
            </a:r>
            <a:r>
              <a:rPr lang="zh-CN" altLang="en-US" dirty="0"/>
              <a:t>模型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</a:t>
            </a:r>
            <a:r>
              <a:rPr lang="en-US" altLang="zh-CN" dirty="0"/>
              <a:t>~5</a:t>
            </a:r>
            <a:r>
              <a:rPr lang="zh-CN" altLang="en-US" dirty="0"/>
              <a:t>月</a:t>
            </a:r>
            <a:r>
              <a:rPr lang="en-US" altLang="zh-CN" dirty="0"/>
              <a:t>7</a:t>
            </a:r>
            <a:r>
              <a:rPr lang="zh-CN" altLang="en-US" dirty="0"/>
              <a:t>日：对上传作品进行网络投票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</a:t>
            </a:r>
            <a:r>
              <a:rPr lang="zh-CN" altLang="en-US" dirty="0"/>
              <a:t>月</a:t>
            </a:r>
            <a:r>
              <a:rPr lang="en-US" altLang="zh-CN" dirty="0"/>
              <a:t>21</a:t>
            </a:r>
            <a:r>
              <a:rPr lang="zh-CN" altLang="en-US" dirty="0"/>
              <a:t>日：比赛 （如果下雨 则推迟）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奖状领取时间未定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99282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比赛奖项设置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94142"/>
            <a:ext cx="7886700" cy="3822986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本次比赛奖项主要分为</a:t>
            </a:r>
            <a:r>
              <a:rPr lang="zh-CN" altLang="en-US" dirty="0">
                <a:solidFill>
                  <a:srgbClr val="FFC000"/>
                </a:solidFill>
              </a:rPr>
              <a:t>速度</a:t>
            </a:r>
            <a:r>
              <a:rPr lang="zh-CN" altLang="en-US" b="1" dirty="0">
                <a:solidFill>
                  <a:srgbClr val="FFC000"/>
                </a:solidFill>
              </a:rPr>
              <a:t>成绩奖</a:t>
            </a:r>
            <a:r>
              <a:rPr lang="zh-CN" altLang="en-US" dirty="0"/>
              <a:t>和</a:t>
            </a:r>
            <a:r>
              <a:rPr lang="zh-CN" altLang="en-US" b="1" dirty="0">
                <a:solidFill>
                  <a:srgbClr val="FFC000"/>
                </a:solidFill>
              </a:rPr>
              <a:t>外观设计奖</a:t>
            </a:r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综合成绩奖：</a:t>
            </a:r>
            <a:endParaRPr lang="en-US" altLang="zh-CN" b="1" dirty="0">
              <a:solidFill>
                <a:srgbClr val="FFC000"/>
              </a:solidFill>
            </a:endParaRPr>
          </a:p>
          <a:p>
            <a:pPr lvl="1"/>
            <a:r>
              <a:rPr lang="zh-CN" altLang="en-US" b="1" dirty="0"/>
              <a:t>一等奖 </a:t>
            </a:r>
            <a:r>
              <a:rPr lang="en-US" altLang="zh-CN" b="1" dirty="0"/>
              <a:t>		1</a:t>
            </a:r>
            <a:r>
              <a:rPr lang="zh-CN" altLang="en-US" b="1" dirty="0"/>
              <a:t>名</a:t>
            </a:r>
            <a:r>
              <a:rPr lang="en-US" altLang="zh-CN" b="1" dirty="0"/>
              <a:t>		</a:t>
            </a:r>
            <a:r>
              <a:rPr lang="zh-CN" altLang="en-US" b="1" dirty="0"/>
              <a:t>奖状</a:t>
            </a:r>
            <a:r>
              <a:rPr lang="en-US" altLang="zh-CN" b="1" dirty="0"/>
              <a:t>+</a:t>
            </a:r>
            <a:r>
              <a:rPr lang="zh-CN" altLang="en-US" b="1" dirty="0"/>
              <a:t>奖品</a:t>
            </a:r>
            <a:endParaRPr lang="en-US" altLang="zh-CN" b="1" dirty="0"/>
          </a:p>
          <a:p>
            <a:pPr lvl="1"/>
            <a:r>
              <a:rPr lang="zh-CN" altLang="en-US" b="1" dirty="0"/>
              <a:t>二等奖</a:t>
            </a:r>
            <a:r>
              <a:rPr lang="en-US" altLang="zh-CN" b="1" dirty="0"/>
              <a:t>		3</a:t>
            </a:r>
            <a:r>
              <a:rPr lang="zh-CN" altLang="en-US" b="1" dirty="0"/>
              <a:t>名</a:t>
            </a:r>
            <a:r>
              <a:rPr lang="en-US" altLang="zh-CN" b="1" dirty="0"/>
              <a:t>		</a:t>
            </a:r>
            <a:r>
              <a:rPr lang="zh-CN" altLang="en-US" b="1" dirty="0"/>
              <a:t>奖状</a:t>
            </a:r>
            <a:r>
              <a:rPr lang="en-US" altLang="zh-CN" b="1" dirty="0"/>
              <a:t>+</a:t>
            </a:r>
            <a:r>
              <a:rPr lang="zh-CN" altLang="en-US" b="1" dirty="0"/>
              <a:t>奖品</a:t>
            </a:r>
            <a:endParaRPr lang="en-US" altLang="zh-CN" b="1" dirty="0"/>
          </a:p>
          <a:p>
            <a:pPr lvl="1"/>
            <a:r>
              <a:rPr lang="zh-CN" altLang="en-US" b="1" dirty="0"/>
              <a:t>三等奖</a:t>
            </a:r>
            <a:r>
              <a:rPr lang="en-US" altLang="zh-CN" b="1" dirty="0"/>
              <a:t>		5</a:t>
            </a:r>
            <a:r>
              <a:rPr lang="zh-CN" altLang="en-US" b="1" dirty="0"/>
              <a:t>名</a:t>
            </a:r>
            <a:r>
              <a:rPr lang="en-US" altLang="zh-CN" b="1" dirty="0"/>
              <a:t>		</a:t>
            </a:r>
            <a:r>
              <a:rPr lang="zh-CN" altLang="en-US" b="1" dirty="0"/>
              <a:t>奖状</a:t>
            </a:r>
            <a:r>
              <a:rPr lang="en-US" altLang="zh-CN" b="1" dirty="0"/>
              <a:t>+</a:t>
            </a:r>
            <a:r>
              <a:rPr lang="zh-CN" altLang="en-US" b="1" dirty="0"/>
              <a:t>奖品</a:t>
            </a:r>
            <a:endParaRPr lang="en-US" altLang="zh-CN" b="1" dirty="0"/>
          </a:p>
          <a:p>
            <a:pPr lvl="1"/>
            <a:r>
              <a:rPr lang="zh-CN" altLang="en-US" b="1" dirty="0"/>
              <a:t>优秀奖</a:t>
            </a:r>
            <a:r>
              <a:rPr lang="en-US" altLang="zh-CN" b="1" dirty="0"/>
              <a:t>		6</a:t>
            </a:r>
            <a:r>
              <a:rPr lang="zh-CN" altLang="en-US" b="1" dirty="0"/>
              <a:t>名</a:t>
            </a:r>
            <a:r>
              <a:rPr lang="en-US" altLang="zh-CN" b="1" dirty="0"/>
              <a:t>		</a:t>
            </a:r>
            <a:r>
              <a:rPr lang="zh-CN" altLang="en-US" b="1" dirty="0"/>
              <a:t>奖状</a:t>
            </a:r>
            <a:r>
              <a:rPr lang="en-US" altLang="zh-CN" b="1" dirty="0"/>
              <a:t>+</a:t>
            </a:r>
            <a:r>
              <a:rPr lang="zh-CN" altLang="en-US" b="1" dirty="0"/>
              <a:t>奖品</a:t>
            </a:r>
            <a:endParaRPr lang="en-US" altLang="zh-CN" b="1" dirty="0"/>
          </a:p>
          <a:p>
            <a:pPr lvl="1"/>
            <a:endParaRPr lang="en-US" altLang="zh-CN" b="1" dirty="0">
              <a:solidFill>
                <a:srgbClr val="FFC000"/>
              </a:solidFill>
            </a:endParaRPr>
          </a:p>
          <a:p>
            <a:r>
              <a:rPr lang="zh-CN" altLang="en-US" b="1" dirty="0">
                <a:solidFill>
                  <a:srgbClr val="FFC000"/>
                </a:solidFill>
              </a:rPr>
              <a:t>外观设计奖（由</a:t>
            </a:r>
            <a:r>
              <a:rPr lang="en-US" altLang="zh-CN" b="1" dirty="0">
                <a:solidFill>
                  <a:srgbClr val="FFC000"/>
                </a:solidFill>
              </a:rPr>
              <a:t>3D</a:t>
            </a:r>
            <a:r>
              <a:rPr lang="zh-CN" altLang="en-US" b="1" dirty="0">
                <a:solidFill>
                  <a:srgbClr val="FFC000"/>
                </a:solidFill>
              </a:rPr>
              <a:t>客赞助）：</a:t>
            </a:r>
            <a:endParaRPr lang="en-US" altLang="zh-CN" b="1" dirty="0">
              <a:solidFill>
                <a:srgbClr val="FFC000"/>
              </a:solidFill>
            </a:endParaRPr>
          </a:p>
          <a:p>
            <a:pPr lvl="1"/>
            <a:r>
              <a:rPr lang="zh-CN" altLang="en-US" b="1" dirty="0"/>
              <a:t>一等奖</a:t>
            </a:r>
            <a:r>
              <a:rPr lang="en-US" altLang="zh-CN" b="1" dirty="0"/>
              <a:t>		1</a:t>
            </a:r>
            <a:r>
              <a:rPr lang="zh-CN" altLang="en-US" b="1" dirty="0"/>
              <a:t>名</a:t>
            </a:r>
            <a:r>
              <a:rPr lang="en-US" altLang="zh-CN" b="1" dirty="0"/>
              <a:t>		500</a:t>
            </a:r>
            <a:r>
              <a:rPr lang="zh-CN" altLang="en-US" b="1" dirty="0"/>
              <a:t>元奖金</a:t>
            </a:r>
            <a:endParaRPr lang="en-US" altLang="zh-CN" b="1" dirty="0"/>
          </a:p>
          <a:p>
            <a:pPr lvl="1"/>
            <a:r>
              <a:rPr lang="zh-CN" altLang="en-US" b="1" dirty="0"/>
              <a:t>二等奖</a:t>
            </a:r>
            <a:r>
              <a:rPr lang="en-US" altLang="zh-CN" b="1" dirty="0"/>
              <a:t>		1</a:t>
            </a:r>
            <a:r>
              <a:rPr lang="zh-CN" altLang="en-US" b="1" dirty="0"/>
              <a:t>名</a:t>
            </a:r>
            <a:r>
              <a:rPr lang="en-US" altLang="zh-CN" b="1" dirty="0"/>
              <a:t>		300</a:t>
            </a:r>
            <a:r>
              <a:rPr lang="zh-CN" altLang="en-US" b="1" dirty="0"/>
              <a:t>元奖金</a:t>
            </a:r>
            <a:endParaRPr lang="en-US" altLang="zh-CN" b="1" dirty="0"/>
          </a:p>
          <a:p>
            <a:pPr lvl="1"/>
            <a:r>
              <a:rPr lang="zh-CN" altLang="en-US" b="1" dirty="0"/>
              <a:t>三等奖</a:t>
            </a:r>
            <a:r>
              <a:rPr lang="en-US" altLang="zh-CN" b="1" dirty="0"/>
              <a:t>		2</a:t>
            </a:r>
            <a:r>
              <a:rPr lang="zh-CN" altLang="en-US" b="1" dirty="0"/>
              <a:t>名</a:t>
            </a:r>
            <a:r>
              <a:rPr lang="en-US" altLang="zh-CN" b="1" dirty="0"/>
              <a:t>		200</a:t>
            </a:r>
            <a:r>
              <a:rPr lang="zh-CN" altLang="en-US" b="1" dirty="0"/>
              <a:t>元奖金</a:t>
            </a:r>
            <a:endParaRPr lang="en-US" altLang="zh-CN" b="1" dirty="0"/>
          </a:p>
          <a:p>
            <a:pPr lvl="1"/>
            <a:r>
              <a:rPr lang="zh-CN" altLang="en-US" b="1" dirty="0"/>
              <a:t>最佳创意奖       </a:t>
            </a:r>
            <a:r>
              <a:rPr lang="en-US" altLang="zh-CN" b="1" dirty="0"/>
              <a:t>1</a:t>
            </a:r>
            <a:r>
              <a:rPr lang="zh-CN" altLang="en-US" b="1" dirty="0"/>
              <a:t>名                </a:t>
            </a:r>
            <a:r>
              <a:rPr lang="en-US" altLang="zh-CN" b="1" dirty="0"/>
              <a:t>300</a:t>
            </a:r>
            <a:r>
              <a:rPr lang="zh-CN" altLang="en-US" b="1" dirty="0"/>
              <a:t>元奖金</a:t>
            </a:r>
            <a:endParaRPr lang="en-US" altLang="zh-CN" b="1" dirty="0"/>
          </a:p>
          <a:p>
            <a:pPr marL="342900" lvl="1" indent="0">
              <a:buNone/>
            </a:pPr>
            <a:endParaRPr lang="en-US" altLang="zh-CN" dirty="0"/>
          </a:p>
          <a:p>
            <a:pPr marL="342900" lvl="1" indent="0">
              <a:buNone/>
            </a:pPr>
            <a:r>
              <a:rPr lang="zh-CN" altLang="en-US" b="1" dirty="0"/>
              <a:t>投票结果排名前</a:t>
            </a:r>
            <a:r>
              <a:rPr lang="en-US" altLang="zh-CN" b="1" dirty="0"/>
              <a:t>50% </a:t>
            </a:r>
            <a:r>
              <a:rPr lang="zh-CN" altLang="en-US" b="1" dirty="0"/>
              <a:t>可将模型打印出来</a:t>
            </a:r>
            <a:endParaRPr lang="en-US" altLang="zh-CN" b="1" dirty="0"/>
          </a:p>
          <a:p>
            <a:endParaRPr lang="zh-CN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89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7087" y="2720399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000" dirty="0"/>
              <a:t>比赛规则和评分标准</a:t>
            </a:r>
          </a:p>
        </p:txBody>
      </p:sp>
    </p:spTree>
    <p:extLst>
      <p:ext uri="{BB962C8B-B14F-4D97-AF65-F5344CB8AC3E}">
        <p14:creationId xmlns:p14="http://schemas.microsoft.com/office/powerpoint/2010/main" val="114339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比赛规则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完成小车制作和建模两个任务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比赛出场顺序根据现场检录顺序决定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如有</a:t>
            </a:r>
            <a:r>
              <a:rPr lang="zh-CN" altLang="en-US" dirty="0"/>
              <a:t>车</a:t>
            </a:r>
            <a:r>
              <a:rPr lang="zh-CN" altLang="zh-CN" dirty="0"/>
              <a:t>冲出跑道等情况发生，参赛者可以把自己的机器人放回原位继续比赛，但需要罚时</a:t>
            </a:r>
            <a:r>
              <a:rPr lang="en-US" altLang="zh-CN" dirty="0"/>
              <a:t>5s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每组有两次比赛机会，成绩</a:t>
            </a:r>
            <a:r>
              <a:rPr lang="zh-CN" altLang="en-US" dirty="0"/>
              <a:t>取</a:t>
            </a:r>
            <a:r>
              <a:rPr lang="zh-CN" altLang="zh-CN" dirty="0"/>
              <a:t>两次最高分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009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参赛小车要求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电源电压最高        </a:t>
            </a:r>
            <a:r>
              <a:rPr lang="en-US" altLang="zh-CN" dirty="0"/>
              <a:t>9V</a:t>
            </a:r>
          </a:p>
          <a:p>
            <a:r>
              <a:rPr lang="zh-CN" altLang="en-US" dirty="0"/>
              <a:t>主控制器不限        电机驱动不限</a:t>
            </a:r>
            <a:endParaRPr lang="en-US" altLang="zh-CN" dirty="0"/>
          </a:p>
          <a:p>
            <a:r>
              <a:rPr lang="zh-CN" altLang="en-US" dirty="0"/>
              <a:t>小车底盘最大尺寸</a:t>
            </a:r>
            <a:r>
              <a:rPr lang="en-US" altLang="zh-CN" dirty="0"/>
              <a:t>20CM</a:t>
            </a:r>
            <a:r>
              <a:rPr lang="zh-CN" altLang="en-US" dirty="0"/>
              <a:t>*</a:t>
            </a:r>
            <a:r>
              <a:rPr lang="en-US" altLang="zh-CN" dirty="0"/>
              <a:t>20CM</a:t>
            </a:r>
          </a:p>
          <a:p>
            <a:r>
              <a:rPr lang="zh-CN" altLang="en-US" dirty="0"/>
              <a:t>小车最大高度</a:t>
            </a:r>
            <a:r>
              <a:rPr lang="en-US" altLang="zh-CN" dirty="0"/>
              <a:t>10CM</a:t>
            </a:r>
            <a:r>
              <a:rPr lang="zh-CN" altLang="en-US" dirty="0"/>
              <a:t>（不包括打印外壳）</a:t>
            </a:r>
            <a:endParaRPr lang="en-US" altLang="zh-CN" dirty="0"/>
          </a:p>
          <a:p>
            <a:r>
              <a:rPr lang="zh-CN" altLang="en-US" dirty="0"/>
              <a:t>传感器不限 </a:t>
            </a:r>
            <a:endParaRPr lang="en-US" altLang="zh-CN" dirty="0"/>
          </a:p>
          <a:p>
            <a:r>
              <a:rPr lang="zh-CN" altLang="en-US" dirty="0"/>
              <a:t>不能使用遥控装置 小车需要全自主巡线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993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351</Words>
  <Application>Microsoft Office PowerPoint</Application>
  <PresentationFormat>全屏显示(4:3)</PresentationFormat>
  <Paragraphs>64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等线</vt:lpstr>
      <vt:lpstr>微软雅黑</vt:lpstr>
      <vt:lpstr>Arial</vt:lpstr>
      <vt:lpstr>Office 主题​​</vt:lpstr>
      <vt:lpstr>第八届智能机器人大赛 比赛动员会</vt:lpstr>
      <vt:lpstr>主要内容</vt:lpstr>
      <vt:lpstr>比赛介绍</vt:lpstr>
      <vt:lpstr>比赛要完成什么</vt:lpstr>
      <vt:lpstr>活动安排</vt:lpstr>
      <vt:lpstr>比赛奖项设置</vt:lpstr>
      <vt:lpstr>比赛规则和评分标准</vt:lpstr>
      <vt:lpstr>比赛规则</vt:lpstr>
      <vt:lpstr>参赛小车要求</vt:lpstr>
      <vt:lpstr>评分标准</vt:lpstr>
      <vt:lpstr>往届比赛情况</vt:lpstr>
      <vt:lpstr>往届赛道</vt:lpstr>
      <vt:lpstr>2015赛道 实物图</vt:lpstr>
      <vt:lpstr>PowerPoint 演示文稿</vt:lpstr>
      <vt:lpstr>PowerPoint 演示文稿</vt:lpstr>
      <vt:lpstr>PowerPoint 演示文稿</vt:lpstr>
      <vt:lpstr>PowerPoint 演示文稿</vt:lpstr>
      <vt:lpstr>器件选择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shice su</dc:creator>
  <cp:lastModifiedBy>FJSL</cp:lastModifiedBy>
  <cp:revision>146</cp:revision>
  <dcterms:created xsi:type="dcterms:W3CDTF">2016-04-09T12:12:01Z</dcterms:created>
  <dcterms:modified xsi:type="dcterms:W3CDTF">2017-04-08T05:09:05Z</dcterms:modified>
</cp:coreProperties>
</file>